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67" r:id="rId24"/>
  </p:sldIdLst>
  <p:sldSz cx="9144000" cy="5143500" type="screen16x9"/>
  <p:notesSz cx="5256213" cy="8686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pos="340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653">
          <p15:clr>
            <a:srgbClr val="A4A3A4"/>
          </p15:clr>
        </p15:guide>
        <p15:guide id="7" pos="2880">
          <p15:clr>
            <a:srgbClr val="A4A3A4"/>
          </p15:clr>
        </p15:guide>
        <p15:guide id="8" pos="51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16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42" autoAdjust="0"/>
  </p:normalViewPr>
  <p:slideViewPr>
    <p:cSldViewPr showGuides="1">
      <p:cViewPr>
        <p:scale>
          <a:sx n="120" d="100"/>
          <a:sy n="120" d="100"/>
        </p:scale>
        <p:origin x="1242" y="234"/>
      </p:cViewPr>
      <p:guideLst>
        <p:guide orient="horz" pos="305"/>
        <p:guide orient="horz" pos="940"/>
        <p:guide orient="horz" pos="2981"/>
        <p:guide pos="340"/>
        <p:guide pos="5511"/>
        <p:guide pos="2653"/>
        <p:guide pos="2880"/>
        <p:guide pos="51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9" d="100"/>
          <a:sy n="129" d="100"/>
        </p:scale>
        <p:origin x="-5460" y="-102"/>
      </p:cViewPr>
      <p:guideLst>
        <p:guide orient="horz" pos="2736"/>
        <p:guide pos="16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780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976563" y="0"/>
            <a:ext cx="2278062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942A4-4C7C-4B4F-9BE5-ABADAE175A81}" type="datetimeFigureOut">
              <a:rPr lang="de-CH" smtClean="0"/>
              <a:t>06.06.2023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2780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976563" y="8250238"/>
            <a:ext cx="2278062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595C-1026-4C4C-B7F0-FAFA6B069C4F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"/>
            <a:ext cx="460097" cy="5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977305" y="1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/>
          <a:lstStyle>
            <a:lvl1pPr algn="r">
              <a:defRPr sz="1000"/>
            </a:lvl1pPr>
          </a:lstStyle>
          <a:p>
            <a:fld id="{2CF91DC8-7C4F-42DE-AB91-11FBC7E7EDB1}" type="datetimeFigureOut">
              <a:rPr lang="de-CH" smtClean="0"/>
              <a:t>06.06.2023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00" y="900000"/>
            <a:ext cx="5065200" cy="28501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65" tIns="39833" rIns="79665" bIns="3983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5622" y="4126230"/>
            <a:ext cx="4204970" cy="3909060"/>
          </a:xfrm>
          <a:prstGeom prst="rect">
            <a:avLst/>
          </a:prstGeom>
        </p:spPr>
        <p:txBody>
          <a:bodyPr vert="horz" lIns="79665" tIns="39833" rIns="79665" bIns="3983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77305" y="8250953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 anchor="b"/>
          <a:lstStyle>
            <a:lvl1pPr algn="r">
              <a:defRPr sz="1000"/>
            </a:lvl1pPr>
          </a:lstStyle>
          <a:p>
            <a:fld id="{0134E788-CE67-4729-BBBB-13856F6916B7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"/>
            <a:ext cx="460097" cy="5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Arial" charset="0"/>
              <a:buNone/>
            </a:pPr>
            <a:r>
              <a:rPr lang="de-CH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 = </a:t>
            </a:r>
            <a:r>
              <a:rPr lang="de-CH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infektpräventive</a:t>
            </a:r>
            <a:r>
              <a:rPr lang="de-CH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Massnahmen 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de-CH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Übertragung von Mikroorganismen verhindern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67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Soziale Kontakte:</a:t>
            </a: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Händedesinfektion nicht nötig, aber respiratorische Etikette bei Erkältungssymptome </a:t>
            </a: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beachten (zu</a:t>
            </a:r>
            <a:r>
              <a:rPr lang="de-CH" sz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de-CH" sz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Hause bleiben bei starken Symptomen)</a:t>
            </a:r>
            <a:endParaRPr lang="de-CH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04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Soziale Kontakte:</a:t>
            </a: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Händedesinfektion nicht nötig, aber respiratorische Etikette bei Erkältungssymptome </a:t>
            </a: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beachten (im Zimmer </a:t>
            </a:r>
            <a:r>
              <a:rPr lang="de-CH" sz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bleiben </a:t>
            </a:r>
            <a:r>
              <a:rPr lang="de-CH" sz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bei starken Symptomen)</a:t>
            </a:r>
            <a:endParaRPr lang="de-CH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441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Weitere Standardhygienemassnahmen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5055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Oberflächen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: nach</a:t>
            </a:r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Verschmutzung mit Körperflüssigkeiten sofort reinigen und desinfizieren, auf Kontaktflächen achten (Türgriffe, Armlehne, Tischränder, usw</a:t>
            </a:r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CH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659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Einweginstrumente </a:t>
            </a:r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bevorzugen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567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Das Team Infektionsprävention KSSG erarbeitet und aktualisiert laufend Richtlinien zu Standardhygienemassnahmen und anderen Themen der Infektionsprävention</a:t>
            </a:r>
          </a:p>
          <a:p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Die spezifischen RL für die Langzeitpflege sind auf der Webseite des Kantons SG zu finden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21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85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Arial" charset="0"/>
              <a:buNone/>
            </a:pPr>
            <a:r>
              <a:rPr lang="de-CH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Händedesinfektion </a:t>
            </a:r>
            <a:r>
              <a:rPr lang="de-CH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die </a:t>
            </a:r>
            <a:r>
              <a:rPr lang="de-CH" alt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wichtigste</a:t>
            </a:r>
            <a:r>
              <a:rPr lang="de-CH" altLang="de-DE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Massnahme</a:t>
            </a:r>
            <a:r>
              <a:rPr lang="de-CH" altLang="de-DE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Desinfizieren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Bewohnendenkontakt</a:t>
            </a:r>
            <a:endParaRPr lang="de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sauberer</a:t>
            </a:r>
            <a:r>
              <a:rPr lang="de-CH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aseptischer / </a:t>
            </a: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invasiver Tätigkeit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Bewohnendenkontakt</a:t>
            </a: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mit Körperflüssigkeiten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endParaRPr lang="de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de-CH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Ringe, keinen Schmuck, keine Uhr, keine falsche Nägel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46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Arial" charset="0"/>
              <a:buNone/>
            </a:pPr>
            <a:endParaRPr lang="de-CH" alt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140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Arial" charset="0"/>
              <a:buNone/>
            </a:pPr>
            <a:r>
              <a:rPr lang="de-CH" altLang="de-DE" sz="1200" dirty="0" smtClean="0">
                <a:solidFill>
                  <a:schemeClr val="tx1"/>
                </a:solidFill>
              </a:rPr>
              <a:t>Richtiges Verhalten bei Niesen und Husten</a:t>
            </a:r>
            <a:endParaRPr lang="de-CH" alt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615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Handschuhe nur so lange tragen wie nötig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Handschuhe nicht desinfizieren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789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Schutzbrille</a:t>
            </a:r>
            <a:r>
              <a:rPr lang="de-CH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bei möglicher </a:t>
            </a:r>
            <a:r>
              <a:rPr lang="de-CH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Verspritzungsgefahr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389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25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de-CH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Soziale Kontakte:</a:t>
            </a:r>
          </a:p>
          <a:p>
            <a:pPr marL="360000" indent="-18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Hand geben, Umarmen, Spazieren gehen (Alltagskontakte)</a:t>
            </a: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Händedesinfektion nicht nötig, aber respiratorische Etikette bei </a:t>
            </a:r>
            <a:r>
              <a:rPr lang="de-CH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Erkältungssymptomen beachten </a:t>
            </a:r>
            <a:endParaRPr lang="de-CH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69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900113"/>
            <a:ext cx="5065712" cy="2849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de-CH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Pflegerisch-medizinische Kontakte</a:t>
            </a:r>
          </a:p>
          <a:p>
            <a:pPr marL="360000" indent="-18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Waschen, Wundversorgung, Wechsel von Inkontinenzmaterial</a:t>
            </a:r>
          </a:p>
          <a:p>
            <a:pPr marL="0" indent="0">
              <a:lnSpc>
                <a:spcPct val="114000"/>
              </a:lnSpc>
              <a:buFont typeface="Wingdings" panose="05000000000000000000" pitchFamily="2" charset="2"/>
              <a:buNone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Händedesinfektion, Schutzausrüstung (Handschuhe, Maske, Überschürze) situativ, respiratorische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Etikette bei Erkältungssymptomen beachten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E5F1-F06F-4AF1-BD91-1361E0AC387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84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llkomme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2520000"/>
                </a:lnTo>
                <a:lnTo>
                  <a:pt x="4662000" y="2520000"/>
                </a:lnTo>
                <a:lnTo>
                  <a:pt x="4662000" y="484188"/>
                </a:lnTo>
                <a:lnTo>
                  <a:pt x="0" y="484188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00" y="2106700"/>
            <a:ext cx="792000" cy="2739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923678"/>
            <a:ext cx="460097" cy="519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000" y="771662"/>
            <a:ext cx="3708000" cy="359928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4000" y="1131590"/>
            <a:ext cx="3708000" cy="975110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13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E731D6-0D17-40B1-938E-28BE745B49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484188"/>
            <a:ext cx="7704138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9E79DD-0051-48C7-AA30-0D00E2303B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FD6E41-59A5-4D25-A9D2-4EFE344E9F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17A187-3687-415D-A5B5-FDD1AC27D8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00E1B5-F0DE-4BB2-9376-2EAADE08CE6C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36863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84188"/>
            <a:ext cx="6984578" cy="3738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AD61B0-A393-4376-AD07-90F540D21C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AEFD0B-7DCC-44E0-9884-6C709E9BA6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38C4D5-A1D0-4FE3-AA44-BC3229EEF0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2822FF-0E3A-4ABD-B614-5430248F09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987425"/>
            <a:ext cx="8208963" cy="37449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964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Überschrift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C426569-800D-4576-B156-171BBBF0C4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1CF3CB-B9BD-43C0-AE98-4B6483198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BEC73D-A696-41FA-8816-6535A9615B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527383-5404-491F-A12F-7611BC0C29D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002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63600"/>
            <a:ext cx="7200000" cy="324000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779663"/>
            <a:ext cx="4914000" cy="532860"/>
          </a:xfrm>
        </p:spPr>
        <p:txBody>
          <a:bodyPr anchor="t"/>
          <a:lstStyle>
            <a:lvl1pPr algn="l">
              <a:lnSpc>
                <a:spcPts val="3500"/>
              </a:lnSpc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9699"/>
            <a:ext cx="2163901" cy="216390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0720AD-4A1B-4356-8BA0-2B655EAC06A2}"/>
              </a:ext>
            </a:extLst>
          </p:cNvPr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7B13EC-21A8-4816-AC64-595C33FDFD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AB6CB00-E558-4431-9335-AD1C8355D5AE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247816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5000"/>
                </a:lnTo>
                <a:lnTo>
                  <a:pt x="0" y="5715000"/>
                </a:lnTo>
                <a:lnTo>
                  <a:pt x="0" y="5004000"/>
                </a:lnTo>
                <a:lnTo>
                  <a:pt x="7200000" y="5004000"/>
                </a:lnTo>
                <a:lnTo>
                  <a:pt x="7200000" y="1404000"/>
                </a:lnTo>
                <a:lnTo>
                  <a:pt x="0" y="1404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000" y="2701364"/>
            <a:ext cx="5688280" cy="1296144"/>
          </a:xfrm>
        </p:spPr>
        <p:txBody>
          <a:bodyPr/>
          <a:lstStyle>
            <a:lvl1pPr>
              <a:lnSpc>
                <a:spcPts val="36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573200"/>
            <a:ext cx="800100" cy="9063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00" y="1746000"/>
            <a:ext cx="1019175" cy="6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C058-4D4E-4247-B843-389234F111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573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5000"/>
                </a:lnTo>
                <a:lnTo>
                  <a:pt x="0" y="5715000"/>
                </a:lnTo>
                <a:lnTo>
                  <a:pt x="0" y="5004000"/>
                </a:lnTo>
                <a:lnTo>
                  <a:pt x="7200000" y="5004000"/>
                </a:lnTo>
                <a:lnTo>
                  <a:pt x="7200000" y="1404000"/>
                </a:lnTo>
                <a:lnTo>
                  <a:pt x="0" y="1404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4000" y="1492251"/>
            <a:ext cx="5760288" cy="575444"/>
          </a:xfrm>
        </p:spPr>
        <p:txBody>
          <a:bodyPr/>
          <a:lstStyle>
            <a:lvl1pPr>
              <a:lnSpc>
                <a:spcPct val="100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Titel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636556"/>
            <a:ext cx="5760640" cy="1152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435846"/>
            <a:ext cx="800100" cy="9063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00" y="3795846"/>
            <a:ext cx="1323975" cy="4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92251"/>
            <a:ext cx="8208963" cy="3240088"/>
          </a:xfrm>
        </p:spPr>
        <p:txBody>
          <a:bodyPr>
            <a:normAutofit/>
          </a:bodyPr>
          <a:lstStyle>
            <a:lvl1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b="1"/>
            </a:lvl1pPr>
            <a:lvl2pPr marL="540000" indent="-1800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lvl2pPr>
            <a:lvl3pPr marL="720000">
              <a:lnSpc>
                <a:spcPct val="120000"/>
              </a:lnSpc>
              <a:defRPr sz="1600"/>
            </a:lvl3pPr>
            <a:lvl4pPr marL="900000" indent="-180000">
              <a:lnSpc>
                <a:spcPct val="120000"/>
              </a:lnSpc>
              <a:defRPr sz="1400"/>
            </a:lvl4pPr>
            <a:lvl5pPr marL="1044000" indent="-144000">
              <a:lnSpc>
                <a:spcPct val="120000"/>
              </a:lnSpc>
              <a:defRPr sz="12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559890-7CD0-4D7B-A7D2-D79B2E9239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2D0FA9-59B8-4592-8099-9471E738B6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EAFCF-B788-4C54-91E4-9477F4D59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11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63600"/>
            <a:ext cx="7200000" cy="324000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779663"/>
            <a:ext cx="4914000" cy="532860"/>
          </a:xfrm>
        </p:spPr>
        <p:txBody>
          <a:bodyPr anchor="t"/>
          <a:lstStyle>
            <a:lvl1pPr algn="l">
              <a:lnSpc>
                <a:spcPct val="100000"/>
              </a:lnSpc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3648" y="2312521"/>
            <a:ext cx="4896544" cy="1684987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dirty="0" smtClean="0"/>
              <a:t>Textmasterformat bearbeiten</a:t>
            </a:r>
            <a:endParaRPr lang="de-CH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3973EF-B593-44F6-B467-65E11018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498E7-E301-4CE8-A3E9-11660169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6DF09-555B-4F61-A56B-3C86EEA1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7253F3-DC4C-4729-ACCE-427742C71ACB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17420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EE56E7-CD7A-4ABC-AD98-11B4D7AC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7E5AF-810E-4965-BE7C-FFBA7940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F7829-18A9-4038-9949-22DF8CC5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537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2862000" y="1492250"/>
            <a:ext cx="3420000" cy="3240087"/>
          </a:xfrm>
          <a:solidFill>
            <a:srgbClr val="A5C400"/>
          </a:solidFill>
        </p:spPr>
        <p:txBody>
          <a:bodyPr lIns="306000" tIns="234000" rIns="252000" bIns="234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F5DA9B-E29E-470E-9FAD-E715E366F7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F6CAC0-CC20-4BF9-920A-7D54F9234E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24E2B2-0879-4C17-B2A2-B6D1413D5FB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89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31E9EF-FF2B-49AB-A437-35FBA7DAE4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E43897-FD44-4FB3-A044-DB1FBCBFF86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879592-8AA2-4F0F-A2FB-5F001D9EF0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7BDD912-55E0-4829-8400-3E7B669A1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750" y="1492250"/>
            <a:ext cx="3671888" cy="32400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B1FC663-43EA-4B94-B795-D6FAAC20F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1492250"/>
            <a:ext cx="3671888" cy="32400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9136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4572000" y="1492251"/>
            <a:ext cx="3671888" cy="32400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2702CE-15C8-4435-B5FB-870F9EB4D66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3CA3A-9C91-45A9-AA3C-4240465E55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07907-50C8-4BC8-AEB1-53417FF7C2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169C2F0E-ED1C-40F3-9B41-903BD38F2AD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9750" y="1492250"/>
            <a:ext cx="3671887" cy="32400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0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C07C57-D7D9-400C-BFEF-52F24443AB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F7490-7E61-45BA-ACE3-5EBD37255B1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8DF2A-7DE8-448E-B0B5-7050F3D2D6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2F1001A4-206E-4C23-B353-974115E3018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923678"/>
            <a:ext cx="3671887" cy="28086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8AF21D2-4C2F-4239-8954-324E91E3FC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0" y="1923678"/>
            <a:ext cx="3671887" cy="28086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BA238C51-41B3-4B93-9698-E7CDB30D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92251"/>
            <a:ext cx="3671888" cy="428624"/>
          </a:xfrm>
        </p:spPr>
        <p:txBody>
          <a:bodyPr/>
          <a:lstStyle>
            <a:lvl1pPr marL="0" indent="0">
              <a:spcAft>
                <a:spcPts val="1100"/>
              </a:spcAft>
              <a:buNone/>
              <a:defRPr b="1"/>
            </a:lvl1pPr>
            <a:lvl2pPr>
              <a:spcAft>
                <a:spcPts val="1100"/>
              </a:spcAft>
              <a:defRPr/>
            </a:lvl2pPr>
            <a:lvl3pPr>
              <a:spcAft>
                <a:spcPts val="1100"/>
              </a:spcAft>
              <a:defRPr/>
            </a:lvl3pPr>
            <a:lvl4pPr>
              <a:spcAft>
                <a:spcPts val="1100"/>
              </a:spcAft>
              <a:defRPr/>
            </a:lvl4pPr>
            <a:lvl5pPr>
              <a:spcAft>
                <a:spcPts val="1100"/>
              </a:spcAft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  <a:endParaRPr lang="de-CH" dirty="0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2739720C-EC2B-4AB4-BD57-ED9E3218DC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750" y="1492251"/>
            <a:ext cx="3671888" cy="428624"/>
          </a:xfrm>
        </p:spPr>
        <p:txBody>
          <a:bodyPr/>
          <a:lstStyle>
            <a:lvl1pPr marL="0" indent="0">
              <a:spcAft>
                <a:spcPts val="1100"/>
              </a:spcAft>
              <a:buNone/>
              <a:defRPr b="1"/>
            </a:lvl1pPr>
            <a:lvl2pPr marL="180000" indent="0">
              <a:spcAft>
                <a:spcPts val="1100"/>
              </a:spcAft>
              <a:buNone/>
              <a:defRPr/>
            </a:lvl2pPr>
            <a:lvl3pPr>
              <a:spcAft>
                <a:spcPts val="1100"/>
              </a:spcAft>
              <a:defRPr/>
            </a:lvl3pPr>
            <a:lvl4pPr>
              <a:spcAft>
                <a:spcPts val="1100"/>
              </a:spcAft>
              <a:defRPr/>
            </a:lvl4pPr>
            <a:lvl5pPr>
              <a:spcAft>
                <a:spcPts val="1100"/>
              </a:spcAft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0619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9750" y="484188"/>
            <a:ext cx="6984578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751" y="1492251"/>
            <a:ext cx="8208963" cy="3240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750" y="4900500"/>
            <a:ext cx="26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Jacqueline Kuhn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10161" y="4900500"/>
            <a:ext cx="26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Online-Forum Public Health Schweiz – Juni 2023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0138" y="4900500"/>
            <a:ext cx="24435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noProof="1" smtClean="0"/>
              <a:t>www.kssg.ch</a:t>
            </a:r>
            <a:endParaRPr lang="de-CH" sz="700" noProof="1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CD76E7-3450-4785-879B-A35726BEBDA4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15491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1" r:id="rId4"/>
    <p:sldLayoutId id="2147483650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7" r:id="rId11"/>
    <p:sldLayoutId id="2147483656" r:id="rId12"/>
    <p:sldLayoutId id="2147483662" r:id="rId13"/>
    <p:sldLayoutId id="2147483658" r:id="rId14"/>
    <p:sldLayoutId id="2147483664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A5C4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0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CH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940" userDrawn="1">
          <p15:clr>
            <a:srgbClr val="F26B43"/>
          </p15:clr>
        </p15:guide>
        <p15:guide id="5" orient="horz" pos="305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pos="51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.ch/gesundheit-soziales/soziales/alter/hygiene--und-infektionspraeventio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-12659" y="1636266"/>
            <a:ext cx="7236296" cy="575444"/>
          </a:xfrm>
        </p:spPr>
        <p:txBody>
          <a:bodyPr/>
          <a:lstStyle/>
          <a:p>
            <a:pPr algn="ctr"/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de-CH" sz="3600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1"/>
          <p:cNvSpPr txBox="1">
            <a:spLocks/>
          </p:cNvSpPr>
          <p:nvPr/>
        </p:nvSpPr>
        <p:spPr>
          <a:xfrm>
            <a:off x="131357" y="2499742"/>
            <a:ext cx="6948264" cy="1202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Online-Forum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Infektionsprävention in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Langzeitpflegeinstitutionen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06.06.2023</a:t>
            </a:r>
          </a:p>
        </p:txBody>
      </p:sp>
    </p:spTree>
    <p:extLst>
      <p:ext uri="{BB962C8B-B14F-4D97-AF65-F5344CB8AC3E}">
        <p14:creationId xmlns:p14="http://schemas.microsoft.com/office/powerpoint/2010/main" val="3641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10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9" y="1463135"/>
            <a:ext cx="4599029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Kontakt Mitarbeitende zu Bewohnenden </a:t>
            </a:r>
          </a:p>
        </p:txBody>
      </p:sp>
      <p:pic>
        <p:nvPicPr>
          <p:cNvPr id="23" name="Picture 12" descr="Grundpfl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2" y="2117015"/>
            <a:ext cx="1237500" cy="1782000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885675" y="3995811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AOK-Mediendienst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98811" y="2844691"/>
            <a:ext cx="1439754" cy="245849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Händedesinfektion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48" y="2014931"/>
            <a:ext cx="831226" cy="83700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757262" y="2820857"/>
            <a:ext cx="2313491" cy="269682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605" y="1932065"/>
            <a:ext cx="900123" cy="891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6"/>
          <a:srcRect t="7737"/>
          <a:stretch/>
        </p:blipFill>
        <p:spPr>
          <a:xfrm>
            <a:off x="5213159" y="1890506"/>
            <a:ext cx="1100357" cy="945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7"/>
          <a:srcRect b="6570"/>
          <a:stretch/>
        </p:blipFill>
        <p:spPr>
          <a:xfrm>
            <a:off x="6300064" y="1923767"/>
            <a:ext cx="914123" cy="918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5444" y="2365620"/>
            <a:ext cx="404627" cy="44032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277" y="3223340"/>
            <a:ext cx="793534" cy="756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8807" y="3213785"/>
            <a:ext cx="766500" cy="756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5551" y="3200285"/>
            <a:ext cx="766913" cy="783000"/>
          </a:xfrm>
          <a:prstGeom prst="rect">
            <a:avLst/>
          </a:prstGeom>
        </p:spPr>
      </p:pic>
      <p:sp>
        <p:nvSpPr>
          <p:cNvPr id="36" name="ZoneTexte 8"/>
          <p:cNvSpPr txBox="1"/>
          <p:nvPr/>
        </p:nvSpPr>
        <p:spPr>
          <a:xfrm>
            <a:off x="3828658" y="3985102"/>
            <a:ext cx="3259356" cy="302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  <a:spcAft>
                <a:spcPts val="45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Bei Kontakt mit Körperflüssigkeiten</a:t>
            </a:r>
          </a:p>
        </p:txBody>
      </p:sp>
      <p:sp>
        <p:nvSpPr>
          <p:cNvPr id="22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81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11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9" y="1463135"/>
            <a:ext cx="4599029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Kontakt zwischen Mitarbeitenden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7655" y="3544983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iStock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– Getty Images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5" y="2239730"/>
            <a:ext cx="1765148" cy="1242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24" name="Textfeld 23"/>
          <p:cNvSpPr txBox="1"/>
          <p:nvPr/>
        </p:nvSpPr>
        <p:spPr>
          <a:xfrm>
            <a:off x="3975016" y="3412009"/>
            <a:ext cx="2313491" cy="375276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59" y="2426311"/>
            <a:ext cx="900123" cy="891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5"/>
          <a:srcRect t="7737"/>
          <a:stretch/>
        </p:blipFill>
        <p:spPr>
          <a:xfrm>
            <a:off x="4430913" y="2384753"/>
            <a:ext cx="1100357" cy="945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/>
          <a:srcRect b="6570"/>
          <a:stretch/>
        </p:blipFill>
        <p:spPr>
          <a:xfrm>
            <a:off x="5517817" y="2418014"/>
            <a:ext cx="914123" cy="918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198" y="2971680"/>
            <a:ext cx="404627" cy="440329"/>
          </a:xfrm>
          <a:prstGeom prst="rect">
            <a:avLst/>
          </a:prstGeom>
        </p:spPr>
      </p:pic>
      <p:sp>
        <p:nvSpPr>
          <p:cNvPr id="15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0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12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9" y="1463135"/>
            <a:ext cx="4599029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Kontakt zwischen Bewohnenden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75016" y="3412009"/>
            <a:ext cx="2313491" cy="375276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59" y="2426311"/>
            <a:ext cx="900123" cy="891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/>
          <a:srcRect t="7737"/>
          <a:stretch/>
        </p:blipFill>
        <p:spPr>
          <a:xfrm>
            <a:off x="4430913" y="2384753"/>
            <a:ext cx="1100357" cy="945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/>
          <a:srcRect b="6570"/>
          <a:stretch/>
        </p:blipFill>
        <p:spPr>
          <a:xfrm>
            <a:off x="5517817" y="2418014"/>
            <a:ext cx="914123" cy="918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198" y="2971680"/>
            <a:ext cx="404627" cy="44032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55" y="2252636"/>
            <a:ext cx="2014875" cy="1188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24" name="Textfeld 23"/>
          <p:cNvSpPr txBox="1"/>
          <p:nvPr/>
        </p:nvSpPr>
        <p:spPr>
          <a:xfrm>
            <a:off x="752015" y="3535318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iStock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40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77E5F-470A-5EB8-DA5D-53998E3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1" y="1553249"/>
            <a:ext cx="385592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Schutz vor Infektionskrankheiten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ür sich selbst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ür die anderen</a:t>
            </a:r>
          </a:p>
          <a:p>
            <a:pPr marL="540000" indent="-270000">
              <a:lnSpc>
                <a:spcPct val="114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Bewohner*innen</a:t>
            </a:r>
          </a:p>
          <a:p>
            <a:pPr marL="540000" indent="-270000">
              <a:lnSpc>
                <a:spcPct val="114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Kolleg*innen und Mitarbeiter*innen</a:t>
            </a:r>
          </a:p>
          <a:p>
            <a:pPr marL="540000" indent="-270000">
              <a:lnSpc>
                <a:spcPct val="114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Familie und Freunde</a:t>
            </a:r>
          </a:p>
          <a:p>
            <a:pPr>
              <a:lnSpc>
                <a:spcPct val="114000"/>
              </a:lnSpc>
              <a:buSzPct val="80000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erminderung</a:t>
            </a:r>
          </a:p>
          <a:p>
            <a:pPr marL="270000" indent="-270000">
              <a:lnSpc>
                <a:spcPct val="114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on Übertragungen</a:t>
            </a:r>
          </a:p>
          <a:p>
            <a:pPr marL="270000" indent="-270000">
              <a:lnSpc>
                <a:spcPct val="114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von schweren Krankheitsverläufen</a:t>
            </a:r>
          </a:p>
          <a:p>
            <a:pPr marL="270000" indent="-270000">
              <a:lnSpc>
                <a:spcPct val="114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on Ausfällen im Team / am Arbeitsplatz</a:t>
            </a:r>
          </a:p>
        </p:txBody>
      </p:sp>
      <p:pic>
        <p:nvPicPr>
          <p:cNvPr id="1026" name="Picture 2" descr="Hektischer Praxisalltag: So bleiben Sie c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2535165"/>
            <a:ext cx="2255870" cy="918000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21521" y="3505811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iStock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– Getty Images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45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Impfung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58" y="1299243"/>
            <a:ext cx="756000" cy="756000"/>
          </a:xfrm>
          <a:prstGeom prst="rect">
            <a:avLst/>
          </a:prstGeom>
        </p:spPr>
      </p:pic>
      <p:sp>
        <p:nvSpPr>
          <p:cNvPr id="15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58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77E5F-470A-5EB8-DA5D-53998E3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0"/>
          <p:cNvSpPr txBox="1">
            <a:spLocks/>
          </p:cNvSpPr>
          <p:nvPr/>
        </p:nvSpPr>
        <p:spPr>
          <a:xfrm>
            <a:off x="350658" y="382935"/>
            <a:ext cx="6210690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0906" y="1442855"/>
            <a:ext cx="5485014" cy="408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Reinigung / Desinfektion der Umgebung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0" y="2288258"/>
            <a:ext cx="1826963" cy="1215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737291" y="3551419"/>
            <a:ext cx="1455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Thiemann Gebäudereinigung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69141" y="2221218"/>
            <a:ext cx="389448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Strategie hängt ab von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Intensität und Häufigkeit des Händekontaktes («Kontaktzonen»)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Art der Verschmutzung 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Risiko einer Übertragung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47098" t="49159"/>
          <a:stretch/>
        </p:blipFill>
        <p:spPr>
          <a:xfrm>
            <a:off x="4958233" y="1198600"/>
            <a:ext cx="929282" cy="891000"/>
          </a:xfrm>
          <a:prstGeom prst="rect">
            <a:avLst/>
          </a:prstGeom>
        </p:spPr>
      </p:pic>
      <p:sp>
        <p:nvSpPr>
          <p:cNvPr id="17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31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77E5F-470A-5EB8-DA5D-53998E3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0"/>
          <p:cNvSpPr txBox="1">
            <a:spLocks/>
          </p:cNvSpPr>
          <p:nvPr/>
        </p:nvSpPr>
        <p:spPr>
          <a:xfrm>
            <a:off x="350658" y="382935"/>
            <a:ext cx="6210690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0906" y="1459040"/>
            <a:ext cx="5485014" cy="261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Wäscheaufbereitung</a:t>
            </a: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Instrumenten- und Materialaufbereitung</a:t>
            </a: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Abfallentsorgung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81" y="1280351"/>
            <a:ext cx="1173069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4464881" y="2101136"/>
            <a:ext cx="13067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Seniorenzentrum Caritas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993" y="2218432"/>
            <a:ext cx="803071" cy="105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6211993" y="3333190"/>
            <a:ext cx="8691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meinemeiko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975" y="3440816"/>
            <a:ext cx="1083440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21" name="Textfeld 20"/>
          <p:cNvSpPr txBox="1"/>
          <p:nvPr/>
        </p:nvSpPr>
        <p:spPr>
          <a:xfrm>
            <a:off x="3967976" y="4282495"/>
            <a:ext cx="12731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Umweltberatung Luzern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r="49230" b="51639"/>
          <a:stretch/>
        </p:blipFill>
        <p:spPr>
          <a:xfrm>
            <a:off x="4917383" y="2332421"/>
            <a:ext cx="880749" cy="837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/>
          <a:srcRect l="50096" b="51061"/>
          <a:stretch/>
        </p:blipFill>
        <p:spPr>
          <a:xfrm>
            <a:off x="3037261" y="1242143"/>
            <a:ext cx="855500" cy="837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/>
          <a:srcRect t="49393" r="48597"/>
          <a:stretch/>
        </p:blipFill>
        <p:spPr>
          <a:xfrm>
            <a:off x="2630514" y="3440816"/>
            <a:ext cx="852159" cy="837000"/>
          </a:xfrm>
          <a:prstGeom prst="rect">
            <a:avLst/>
          </a:prstGeom>
        </p:spPr>
      </p:pic>
      <p:sp>
        <p:nvSpPr>
          <p:cNvPr id="22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94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77E5F-470A-5EB8-DA5D-53998E3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0"/>
          <p:cNvSpPr txBox="1">
            <a:spLocks/>
          </p:cNvSpPr>
          <p:nvPr/>
        </p:nvSpPr>
        <p:spPr>
          <a:xfrm>
            <a:off x="350658" y="382935"/>
            <a:ext cx="6210690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28887" y="4232492"/>
            <a:ext cx="5485014" cy="3554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Hygiene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und Infektionsprävention |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sg.ch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721390" y="1035089"/>
            <a:ext cx="5724000" cy="3139689"/>
            <a:chOff x="2438516" y="1350293"/>
            <a:chExt cx="7898180" cy="433225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502214" y="1490239"/>
              <a:ext cx="7770784" cy="4073590"/>
              <a:chOff x="2362200" y="1761354"/>
              <a:chExt cx="7770784" cy="4073590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 rotWithShape="1">
              <a:blip r:embed="rId4"/>
              <a:srcRect b="82646"/>
              <a:stretch/>
            </p:blipFill>
            <p:spPr>
              <a:xfrm>
                <a:off x="2362200" y="1761354"/>
                <a:ext cx="7770784" cy="77312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 rotWithShape="1">
              <a:blip r:embed="rId4"/>
              <a:srcRect t="25915"/>
              <a:stretch/>
            </p:blipFill>
            <p:spPr>
              <a:xfrm>
                <a:off x="2362200" y="2534478"/>
                <a:ext cx="7770784" cy="330046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Rechteck 5"/>
            <p:cNvSpPr/>
            <p:nvPr/>
          </p:nvSpPr>
          <p:spPr>
            <a:xfrm>
              <a:off x="2438516" y="1350293"/>
              <a:ext cx="7898180" cy="4332252"/>
            </a:xfrm>
            <a:prstGeom prst="rect">
              <a:avLst/>
            </a:prstGeom>
            <a:noFill/>
            <a:ln w="127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</p:grpSp>
      <p:cxnSp>
        <p:nvCxnSpPr>
          <p:cNvPr id="26" name="Gerade Verbindung mit Pfeil 25"/>
          <p:cNvCxnSpPr/>
          <p:nvPr/>
        </p:nvCxnSpPr>
        <p:spPr>
          <a:xfrm flipH="1" flipV="1">
            <a:off x="6260437" y="3187569"/>
            <a:ext cx="702000" cy="21600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43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77E5F-470A-5EB8-DA5D-53998E3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CH" sz="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1936800" y="578791"/>
            <a:ext cx="5271405" cy="621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CH" sz="3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Ihren Einsatz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18116" y="4144443"/>
            <a:ext cx="6832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: 123RF</a:t>
            </a:r>
            <a:endParaRPr lang="de-CH" sz="6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00" y="1430409"/>
            <a:ext cx="3732605" cy="2646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6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C058-4D4E-4247-B843-389234F111AB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39328" y="1451350"/>
            <a:ext cx="6210300" cy="24577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fr-FR" sz="32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 lang="fr-FR" sz="2600" kern="1200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kumimoji="0" lang="fr-FR" sz="2600" b="0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225"/>
              </a:spcBef>
              <a:buFont typeface="+mj-lt"/>
              <a:buAutoNum type="arabicParenR"/>
            </a:pP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KSSG</a:t>
            </a:r>
          </a:p>
          <a:p>
            <a:pPr marL="270000" indent="-270000">
              <a:lnSpc>
                <a:spcPct val="114000"/>
              </a:lnSpc>
              <a:spcBef>
                <a:spcPts val="225"/>
              </a:spcBef>
              <a:buFont typeface="+mj-lt"/>
              <a:buAutoNum type="arabicParenR"/>
            </a:pP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</a:p>
          <a:p>
            <a:pPr marL="270000" indent="-270000">
              <a:lnSpc>
                <a:spcPct val="114000"/>
              </a:lnSpc>
              <a:spcBef>
                <a:spcPts val="225"/>
              </a:spcBef>
              <a:buFont typeface="+mj-lt"/>
              <a:buAutoNum type="arabicParenR"/>
            </a:pP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indent="-270000">
              <a:lnSpc>
                <a:spcPct val="114000"/>
              </a:lnSpc>
              <a:spcBef>
                <a:spcPts val="225"/>
              </a:spcBef>
              <a:buFont typeface="+mj-lt"/>
              <a:buAutoNum type="arabicParenR"/>
            </a:pP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marL="270000" indent="-270000">
              <a:lnSpc>
                <a:spcPct val="114000"/>
              </a:lnSpc>
              <a:spcBef>
                <a:spcPts val="225"/>
              </a:spcBef>
              <a:buFont typeface="+mj-lt"/>
              <a:buAutoNum type="arabicParenR"/>
            </a:pP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Westschweizer Leitfaden Standardhygienemassnahmen</a:t>
            </a:r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9328" y="390079"/>
            <a:ext cx="621585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45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Herzlichen Dank</a:t>
            </a:r>
            <a:br>
              <a:rPr lang="de-CH" dirty="0"/>
            </a:br>
            <a:r>
              <a:rPr lang="de-CH" dirty="0"/>
              <a:t>für Ihre </a:t>
            </a:r>
            <a:r>
              <a:rPr lang="de-CH" dirty="0" smtClean="0"/>
              <a:t>Aufmerksamkeit</a:t>
            </a:r>
            <a:endParaRPr lang="de-CH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051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339328" y="1248250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Bei allen Bewohnenden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52" y="3432887"/>
            <a:ext cx="1020256" cy="97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91" y="3432887"/>
            <a:ext cx="985500" cy="97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375" y="3423332"/>
            <a:ext cx="978473" cy="999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431" y="1628035"/>
            <a:ext cx="1139081" cy="11275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7"/>
          <a:srcRect b="6570"/>
          <a:stretch/>
        </p:blipFill>
        <p:spPr>
          <a:xfrm>
            <a:off x="4734874" y="1599298"/>
            <a:ext cx="1153118" cy="1158009"/>
          </a:xfrm>
          <a:prstGeom prst="rect">
            <a:avLst/>
          </a:prstGeom>
        </p:spPr>
      </p:pic>
      <p:sp>
        <p:nvSpPr>
          <p:cNvPr id="19" name="ZoneTexte 8"/>
          <p:cNvSpPr txBox="1"/>
          <p:nvPr/>
        </p:nvSpPr>
        <p:spPr>
          <a:xfrm>
            <a:off x="592656" y="3606754"/>
            <a:ext cx="3259356" cy="682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  <a:spcAft>
                <a:spcPts val="45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Situativ: </a:t>
            </a:r>
          </a:p>
          <a:p>
            <a:pPr>
              <a:lnSpc>
                <a:spcPct val="114000"/>
              </a:lnSpc>
              <a:spcAft>
                <a:spcPts val="45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Kontakt mit Körperflüssigkeiten</a:t>
            </a:r>
          </a:p>
        </p:txBody>
      </p:sp>
      <p:sp>
        <p:nvSpPr>
          <p:cNvPr id="28" name="ZoneTexte 8"/>
          <p:cNvSpPr txBox="1"/>
          <p:nvPr/>
        </p:nvSpPr>
        <p:spPr>
          <a:xfrm>
            <a:off x="3341195" y="2694233"/>
            <a:ext cx="2848634" cy="355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</a:p>
        </p:txBody>
      </p:sp>
      <p:sp>
        <p:nvSpPr>
          <p:cNvPr id="29" name="ZoneTexte 8"/>
          <p:cNvSpPr txBox="1"/>
          <p:nvPr/>
        </p:nvSpPr>
        <p:spPr>
          <a:xfrm>
            <a:off x="592656" y="2027561"/>
            <a:ext cx="1628161" cy="355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1A692B3-E7A9-8513-041A-0FE66AD1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CH" sz="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8">
            <a:extLst>
              <a:ext uri="{FF2B5EF4-FFF2-40B4-BE49-F238E27FC236}">
                <a16:creationId xmlns:a16="http://schemas.microsoft.com/office/drawing/2014/main" id="{A0C5DEFB-5327-0542-ABD2-14590DADB10B}"/>
              </a:ext>
            </a:extLst>
          </p:cNvPr>
          <p:cNvSpPr txBox="1"/>
          <p:nvPr/>
        </p:nvSpPr>
        <p:spPr>
          <a:xfrm>
            <a:off x="1752856" y="2694233"/>
            <a:ext cx="1677284" cy="355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Händehygiene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9F01A4E-3E60-0319-7299-5DD7658DD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461" y="1741673"/>
            <a:ext cx="1018923" cy="102600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Händehygiene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1A692B3-E7A9-8513-041A-0FE66AD1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CH" sz="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9F01A4E-3E60-0319-7299-5DD7658DD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09" y="1143965"/>
            <a:ext cx="1018922" cy="1026000"/>
          </a:xfrm>
          <a:prstGeom prst="rect">
            <a:avLst/>
          </a:prstGeom>
        </p:spPr>
      </p:pic>
      <p:sp>
        <p:nvSpPr>
          <p:cNvPr id="13" name="Espace réservé du texte 2"/>
          <p:cNvSpPr txBox="1">
            <a:spLocks/>
          </p:cNvSpPr>
          <p:nvPr/>
        </p:nvSpPr>
        <p:spPr>
          <a:xfrm>
            <a:off x="1067718" y="2462008"/>
            <a:ext cx="2388286" cy="42414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Händedesinfektion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931" y="2273193"/>
            <a:ext cx="1174500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7" name="Espace réservé du texte 2"/>
          <p:cNvSpPr txBox="1">
            <a:spLocks/>
          </p:cNvSpPr>
          <p:nvPr/>
        </p:nvSpPr>
        <p:spPr>
          <a:xfrm>
            <a:off x="3491880" y="3344242"/>
            <a:ext cx="2388286" cy="42414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it ihren 4 Indikationen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820" y="1155996"/>
            <a:ext cx="2250004" cy="3186000"/>
          </a:xfrm>
          <a:prstGeom prst="rect">
            <a:avLst/>
          </a:prstGeom>
          <a:ln>
            <a:solidFill>
              <a:srgbClr val="548235"/>
            </a:solidFill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3126931" y="3113030"/>
            <a:ext cx="7312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iEucerin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88819" y="4411624"/>
            <a:ext cx="6383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WHO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64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40265" y="2284952"/>
            <a:ext cx="3062057" cy="8817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Bei sichtbarer Verschmutzung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Nach dem Toilettengang</a:t>
            </a:r>
          </a:p>
          <a:p>
            <a:pPr marL="270000" indent="-2700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Clostridiodies</a:t>
            </a:r>
            <a:r>
              <a:rPr lang="de-DE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de-DE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(Sporen)</a:t>
            </a:r>
            <a:endParaRPr lang="fr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>
          <a:xfrm>
            <a:off x="4740265" y="3670002"/>
            <a:ext cx="2388286" cy="3905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vergessen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C058-4D4E-4247-B843-389234F111AB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>
          <a:xfrm>
            <a:off x="1067718" y="2444863"/>
            <a:ext cx="2388286" cy="42414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Händewaschen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>
          <a:xfrm>
            <a:off x="1067717" y="3642467"/>
            <a:ext cx="2388286" cy="42414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Händepflege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Händehygiene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D9F01A4E-3E60-0319-7299-5DD7658DD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09" y="1143965"/>
            <a:ext cx="1018922" cy="1026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75" y="2308326"/>
            <a:ext cx="1395122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32" name="Textfeld 31"/>
          <p:cNvSpPr txBox="1"/>
          <p:nvPr/>
        </p:nvSpPr>
        <p:spPr>
          <a:xfrm>
            <a:off x="3087675" y="3147072"/>
            <a:ext cx="7152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L’Union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197986" y="4307036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iStock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986" y="3473798"/>
            <a:ext cx="1174500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20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1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8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de-CH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1A692B3-E7A9-8513-041A-0FE66AD1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z="788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CH" sz="7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28" descr="http://www.zzzebra.de/mein_koerper/koerpergeraeusche/niesen_ein_orkan_in_der_na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5" y="2060994"/>
            <a:ext cx="2202656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3372770" y="2201533"/>
            <a:ext cx="1188132" cy="375276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In Taschentuch husten/niesen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131761" y="3860794"/>
            <a:ext cx="2254384" cy="605908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Händedesinfektion nach Entsorgung des Taschentuchs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068991" y="2147331"/>
            <a:ext cx="2317154" cy="473370"/>
          </a:xfrm>
          <a:prstGeom prst="rect">
            <a:avLst/>
          </a:prstGeom>
          <a:noFill/>
        </p:spPr>
        <p:txBody>
          <a:bodyPr wrap="non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In die Ellenbeuge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niesen, falls </a:t>
            </a:r>
          </a:p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kein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Taschentuch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vorhanden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57" y="1684344"/>
            <a:ext cx="404627" cy="44032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738" y="1078202"/>
            <a:ext cx="1009230" cy="999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6"/>
          <a:srcRect t="7737"/>
          <a:stretch/>
        </p:blipFill>
        <p:spPr>
          <a:xfrm>
            <a:off x="5068990" y="1023461"/>
            <a:ext cx="1226111" cy="1053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7"/>
          <a:srcRect b="6570"/>
          <a:stretch/>
        </p:blipFill>
        <p:spPr>
          <a:xfrm>
            <a:off x="3456003" y="2847492"/>
            <a:ext cx="1021667" cy="102600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3368449" y="3864044"/>
            <a:ext cx="1684943" cy="806774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Maske bei Erkältungs-</a:t>
            </a:r>
          </a:p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Symptomen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806" y="2892044"/>
            <a:ext cx="965296" cy="972000"/>
          </a:xfrm>
          <a:prstGeom prst="rect">
            <a:avLst/>
          </a:prstGeom>
        </p:spPr>
      </p:pic>
      <p:sp>
        <p:nvSpPr>
          <p:cNvPr id="19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63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6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Handschuhe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350658" y="2315915"/>
            <a:ext cx="7801790" cy="22100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Kontakt mit:</a:t>
            </a:r>
          </a:p>
          <a:p>
            <a:pPr marL="513000" indent="-270000">
              <a:lnSpc>
                <a:spcPct val="114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biologischen Flüssigkeiten</a:t>
            </a:r>
          </a:p>
          <a:p>
            <a:pPr marL="513000" indent="-270000">
              <a:lnSpc>
                <a:spcPct val="114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Schleimhäuten</a:t>
            </a:r>
          </a:p>
          <a:p>
            <a:pPr marL="513000" indent="-270000">
              <a:lnSpc>
                <a:spcPct val="114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ontaminiertem Material</a:t>
            </a:r>
          </a:p>
          <a:p>
            <a:pPr marL="513000" indent="-270000">
              <a:lnSpc>
                <a:spcPct val="114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Reinigungsmitteln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1 Paar Handschuhe für 1 Pflegeverrichtung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Händedesinfektion nach Abziehen der Handschuhen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34" y="1147745"/>
            <a:ext cx="1076936" cy="1026000"/>
          </a:xfrm>
          <a:prstGeom prst="rect">
            <a:avLst/>
          </a:prstGeom>
        </p:spPr>
      </p:pic>
      <p:pic>
        <p:nvPicPr>
          <p:cNvPr id="33" name="Picture 4" descr="http://www.medicalorama.com/media/files/visuels/analyses/examens/examen_ec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00" y="3181341"/>
            <a:ext cx="1016885" cy="783000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388" y="1743172"/>
            <a:ext cx="1174500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34" name="Textfeld 33"/>
          <p:cNvSpPr txBox="1"/>
          <p:nvPr/>
        </p:nvSpPr>
        <p:spPr>
          <a:xfrm>
            <a:off x="6558388" y="2573746"/>
            <a:ext cx="7970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iMedicalib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2318782"/>
            <a:ext cx="1174500" cy="783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36" name="Textfeld 35"/>
          <p:cNvSpPr txBox="1"/>
          <p:nvPr/>
        </p:nvSpPr>
        <p:spPr>
          <a:xfrm>
            <a:off x="4067944" y="3143549"/>
            <a:ext cx="13628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Infirmiers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Rennes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Mabilais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149800" y="4010810"/>
            <a:ext cx="8290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Doctissimo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86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7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Chirurgische Maske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350658" y="2287146"/>
            <a:ext cx="8164692" cy="216472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sz="1500" dirty="0">
                <a:latin typeface="Arial"/>
                <a:cs typeface="Arial"/>
              </a:rPr>
              <a:t>Möglicher Kontakt mit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biologischen Flüssigkeiten </a:t>
            </a: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defRPr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Schutz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Bewohnenden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bei sterilen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Verrichtungen</a:t>
            </a:r>
            <a:endParaRPr lang="de-DE" sz="1500" dirty="0">
              <a:latin typeface="Arial"/>
              <a:cs typeface="Arial"/>
            </a:endParaRP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sz="1500" dirty="0">
                <a:latin typeface="Arial"/>
                <a:cs typeface="Arial"/>
              </a:rPr>
              <a:t>Respiratorische Symptomen des Bewohnenden und </a:t>
            </a:r>
            <a:r>
              <a:rPr lang="de-DE" sz="1500" dirty="0">
                <a:latin typeface="Arial"/>
                <a:cs typeface="Arial"/>
              </a:rPr>
              <a:t>Bewohnenden-</a:t>
            </a:r>
            <a:r>
              <a:rPr lang="de-DE" sz="1500" dirty="0">
                <a:latin typeface="Arial"/>
                <a:cs typeface="Arial"/>
              </a:rPr>
              <a:t>Kontakt &lt; 1m</a:t>
            </a: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sz="1500" dirty="0">
                <a:latin typeface="Arial"/>
                <a:cs typeface="Arial"/>
              </a:rPr>
              <a:t>Respiratorische Symptomen des Personals und Bewohnenden-Kontakt &lt; 1m</a:t>
            </a:r>
            <a:endParaRPr lang="de-DE" sz="1500" dirty="0">
              <a:latin typeface="Arial"/>
              <a:cs typeface="Arial"/>
            </a:endParaRP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sz="1500" dirty="0">
                <a:latin typeface="Arial"/>
                <a:cs typeface="Arial"/>
              </a:rPr>
              <a:t>Absaugen</a:t>
            </a:r>
            <a:endParaRPr lang="de-DE" sz="1500" dirty="0">
              <a:latin typeface="Arial"/>
              <a:cs typeface="Arial"/>
            </a:endParaRP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buNone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Maske wechseln bei Durchfeuchtung und / oder sichtbare Verschmutzung</a:t>
            </a:r>
          </a:p>
          <a:p>
            <a:pPr marL="270000" indent="-27000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Händedesinfektion nach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Manipulation und Entfernen der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Maske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78" y="1147745"/>
            <a:ext cx="1040250" cy="1026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8074" t="7231" b="23687"/>
          <a:stretch/>
        </p:blipFill>
        <p:spPr>
          <a:xfrm>
            <a:off x="6328135" y="1760646"/>
            <a:ext cx="1401205" cy="1053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 rot="16200000">
            <a:off x="7184651" y="2234420"/>
            <a:ext cx="9845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Drexco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Medical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8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8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8" y="1463135"/>
            <a:ext cx="3989785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Überschürze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09" y="1147745"/>
            <a:ext cx="1004918" cy="1026000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/>
        </p:nvSpPr>
        <p:spPr>
          <a:xfrm>
            <a:off x="350658" y="2315915"/>
            <a:ext cx="7801790" cy="173180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14000"/>
              </a:lnSpc>
              <a:spcBef>
                <a:spcPts val="0"/>
              </a:spcBef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indent="-270000">
              <a:lnSpc>
                <a:spcPct val="114000"/>
              </a:lnSpc>
              <a:spcBef>
                <a:spcPts val="0"/>
              </a:spcBef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Möglicher Kontakt mit biologischen Flüssigkeiten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Überschürze geschlossen Tragen (Nacken und Taille)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Händedesinfektion nach Abziehen der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Überschürze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49" y="1856306"/>
            <a:ext cx="1947492" cy="19474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14411" y="3895663"/>
            <a:ext cx="8066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Ergo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3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8344534" y="4804864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E3E1C5-1137-4A0A-B69D-BECE5B07597A}" type="slidenum">
              <a:rPr lang="de-CH"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CH" sz="78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EF53F-1839-7D7F-C0EC-65083C7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E1C5-1137-4A0A-B69D-BECE5B07597A}" type="slidenum">
              <a:rPr lang="de-CH" smtClean="0"/>
              <a:t>9</a:t>
            </a:fld>
            <a:endParaRPr lang="de-CH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0659" y="1463135"/>
            <a:ext cx="4599029" cy="3952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Kontakt Mitarbeitende zu Bewohnenden 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75" y="2118923"/>
            <a:ext cx="1586416" cy="1782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885675" y="3945604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CH" sz="600" dirty="0" err="1">
                <a:latin typeface="Arial" panose="020B0604020202020204" pitchFamily="34" charset="0"/>
                <a:cs typeface="Arial" panose="020B0604020202020204" pitchFamily="34" charset="0"/>
              </a:rPr>
              <a:t>iStock</a:t>
            </a:r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 – Getty Images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75016" y="3270378"/>
            <a:ext cx="2313491" cy="375276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algn="l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Respiratorische Etikette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59" y="2284680"/>
            <a:ext cx="900123" cy="891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/>
          <a:srcRect t="7737"/>
          <a:stretch/>
        </p:blipFill>
        <p:spPr>
          <a:xfrm>
            <a:off x="4430913" y="2243122"/>
            <a:ext cx="1100357" cy="945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/>
          <a:srcRect b="6570"/>
          <a:stretch/>
        </p:blipFill>
        <p:spPr>
          <a:xfrm>
            <a:off x="5517817" y="2276383"/>
            <a:ext cx="914123" cy="918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198" y="2830049"/>
            <a:ext cx="404627" cy="440329"/>
          </a:xfrm>
          <a:prstGeom prst="rect">
            <a:avLst/>
          </a:prstGeom>
        </p:spPr>
      </p:pic>
      <p:sp>
        <p:nvSpPr>
          <p:cNvPr id="23" name="Datumsplatzhalter 5"/>
          <p:cNvSpPr>
            <a:spLocks noGrp="1"/>
          </p:cNvSpPr>
          <p:nvPr>
            <p:ph type="dt" sz="half" idx="10"/>
          </p:nvPr>
        </p:nvSpPr>
        <p:spPr>
          <a:xfrm>
            <a:off x="647856" y="4900500"/>
            <a:ext cx="2628000" cy="144000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Jacqueline Kuhn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14686" y="4901219"/>
            <a:ext cx="3086100" cy="143281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Online-Forum Public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Schweiz – Juni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re 10"/>
          <p:cNvSpPr txBox="1">
            <a:spLocks/>
          </p:cNvSpPr>
          <p:nvPr/>
        </p:nvSpPr>
        <p:spPr>
          <a:xfrm>
            <a:off x="350658" y="382935"/>
            <a:ext cx="6525598" cy="622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Standardhygienemassnahmen</a:t>
            </a:r>
            <a:endParaRPr lang="fr-CH" sz="30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1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Kantonsspital SG">
  <a:themeElements>
    <a:clrScheme name="Kantonsspital SG - Grü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5C400"/>
      </a:accent1>
      <a:accent2>
        <a:srgbClr val="87888A"/>
      </a:accent2>
      <a:accent3>
        <a:srgbClr val="692D5A"/>
      </a:accent3>
      <a:accent4>
        <a:srgbClr val="CED2D3"/>
      </a:accent4>
      <a:accent5>
        <a:srgbClr val="004F76"/>
      </a:accent5>
      <a:accent6>
        <a:srgbClr val="86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Kantonsspital SG - Grü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5C400"/>
        </a:accent1>
        <a:accent2>
          <a:srgbClr val="87888A"/>
        </a:accent2>
        <a:accent3>
          <a:srgbClr val="692D5A"/>
        </a:accent3>
        <a:accent4>
          <a:srgbClr val="CED2D3"/>
        </a:accent4>
        <a:accent5>
          <a:srgbClr val="004F76"/>
        </a:accent5>
        <a:accent6>
          <a:srgbClr val="86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uen">
      <a:srgbClr val="A5C400"/>
    </a:custClr>
    <a:custClr name="Dunkelgrau">
      <a:srgbClr val="87888A"/>
    </a:custClr>
    <a:custClr name="Bordeaux">
      <a:srgbClr val="692D5A"/>
    </a:custClr>
    <a:custClr name="Hellgrau">
      <a:srgbClr val="CED2D3"/>
    </a:custClr>
    <a:custClr name="Dunkelblau">
      <a:srgbClr val="004F76"/>
    </a:custClr>
    <a:custClr name="Hellblau">
      <a:srgbClr val="86CDE1"/>
    </a:custClr>
    <a:custClr name="Gelb">
      <a:srgbClr val="FFA500"/>
    </a:custClr>
  </a:custClrLst>
  <a:extLst>
    <a:ext uri="{05A4C25C-085E-4340-85A3-A5531E510DB2}">
      <thm15:themeFamily xmlns:thm15="http://schemas.microsoft.com/office/thememl/2012/main" name="PowerPoint Vorlage KSSG mit Musterseiten [Schreibgeschützt]" id="{88CD7120-A2DF-44EC-83E2-2C07E84458CE}" vid="{3D164916-89EB-4051-95E1-C325A8898C2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b0628f-5892-45bd-83ce-5ad0f6148a8b" xsi:nil="true"/>
    <lcf76f155ced4ddcb4097134ff3c332f xmlns="4fc1b54b-90a2-403f-937e-b7d8d82575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beitsdokument" ma:contentTypeID="0x010100B5202FA525403B428EFCF376CE92943F0100455F14E726F0CD4EB69F1A5D22C90839" ma:contentTypeVersion="11" ma:contentTypeDescription="Ein neues Dokument erstellen." ma:contentTypeScope="" ma:versionID="c9c66d021439087bd43e65a51111c7c2">
  <xsd:schema xmlns:xsd="http://www.w3.org/2001/XMLSchema" xmlns:xs="http://www.w3.org/2001/XMLSchema" xmlns:p="http://schemas.microsoft.com/office/2006/metadata/properties" xmlns:ns2="6e4e9d19-6c0e-4acf-b601-db4c672b150c" xmlns:ns3="09b921e8-1f97-4b7c-90de-10181b54dcce" targetNamespace="http://schemas.microsoft.com/office/2006/metadata/properties" ma:root="true" ma:fieldsID="a8633a2e60c9a6b7bf3757a5a351e773" ns2:_="" ns3:_="">
    <xsd:import namespace="6e4e9d19-6c0e-4acf-b601-db4c672b150c"/>
    <xsd:import namespace="09b921e8-1f97-4b7c-90de-10181b54dcce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Art" minOccurs="0"/>
                <xsd:element ref="ns2:Vorlagen" minOccurs="0"/>
                <xsd:element ref="ns2:Standort" minOccurs="0"/>
                <xsd:element ref="ns2:Verantwortlich" minOccurs="0"/>
                <xsd:element ref="ns3:gwkssgPublishing" minOccurs="0"/>
                <xsd:element ref="ns3:TaxKeywordTaxHTField" minOccurs="0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e9d19-6c0e-4acf-b601-db4c672b150c" elementFormDefault="qualified">
    <xsd:import namespace="http://schemas.microsoft.com/office/2006/documentManagement/types"/>
    <xsd:import namespace="http://schemas.microsoft.com/office/infopath/2007/PartnerControls"/>
    <xsd:element name="Thema" ma:index="2" nillable="true" ma:displayName="Thema" ma:format="Dropdown" ma:internalName="Thema">
      <xsd:simpleType>
        <xsd:restriction base="dms:Choice">
          <xsd:enumeration value="Patienten- und Zuweiserinformationen"/>
          <xsd:enumeration value="Vorlagen"/>
          <xsd:enumeration value="Arealpläne"/>
          <xsd:enumeration value="Corporate Design/Logos"/>
          <xsd:enumeration value="Leitbild/Organigramm/Statuten"/>
          <xsd:enumeration value="Unternehmenspräsentation"/>
        </xsd:restriction>
      </xsd:simpleType>
    </xsd:element>
    <xsd:element name="Art" ma:index="3" nillable="true" ma:displayName="Art" ma:description="Auswahl für Leitbild/Organigramm/Statuten und Unternehmenspräsentation sowie CD" ma:format="Dropdown" ma:internalName="Art">
      <xsd:simpleType>
        <xsd:restriction base="dms:Choice">
          <xsd:enumeration value="Unternehmensinformationen"/>
          <xsd:enumeration value="Leitbild"/>
          <xsd:enumeration value="Logo"/>
          <xsd:enumeration value="Manual"/>
        </xsd:restriction>
      </xsd:simpleType>
    </xsd:element>
    <xsd:element name="Vorlagen" ma:index="4" nillable="true" ma:displayName="Vorlagen" ma:description="Auswahl bei Vorlagen" ma:format="Dropdown" ma:internalName="Vorlagen">
      <xsd:simpleType>
        <xsd:restriction base="dms:Choice">
          <xsd:enumeration value="Briefe"/>
          <xsd:enumeration value="Ordnerbeschriftungen/Etiketten"/>
          <xsd:enumeration value="PowerPoint/Poster"/>
          <xsd:enumeration value="Protokolle"/>
          <xsd:enumeration value="Formulare/Merkblätter"/>
          <xsd:enumeration value="Outlook"/>
        </xsd:restriction>
      </xsd:simpleType>
    </xsd:element>
    <xsd:element name="Standort" ma:index="5" nillable="true" ma:displayName="Standort" ma:format="Dropdown" ma:internalName="Standort">
      <xsd:simpleType>
        <xsd:restriction base="dms:Choice">
          <xsd:enumeration value="Alle"/>
          <xsd:enumeration value="St.Gallen"/>
          <xsd:enumeration value="Rorschach"/>
          <xsd:enumeration value="Flawil"/>
        </xsd:restriction>
      </xsd:simpleType>
    </xsd:element>
    <xsd:element name="Verantwortlich" ma:index="6" nillable="true" ma:displayName="Verantwortlich" ma:list="UserInfo" ma:SharePointGroup="0" ma:internalName="Verantwortlich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921e8-1f97-4b7c-90de-10181b54dcce" elementFormDefault="qualified">
    <xsd:import namespace="http://schemas.microsoft.com/office/2006/documentManagement/types"/>
    <xsd:import namespace="http://schemas.microsoft.com/office/infopath/2007/PartnerControls"/>
    <xsd:element name="gwkssgPublishing" ma:index="7" nillable="true" ma:displayName="Status" ma:default="In Bearbeitung" ma:format="Dropdown" ma:internalName="gwkssgPublishing" ma:readOnly="false">
      <xsd:simpleType>
        <xsd:restriction base="dms:Choice">
          <xsd:enumeration value="In Bearbeitung"/>
          <xsd:enumeration value="Freigegeben"/>
        </xsd:restriction>
      </xsd:simpleType>
    </xsd:element>
    <xsd:element name="TaxKeywordTaxHTField" ma:index="9" nillable="true" ma:taxonomy="true" ma:internalName="TaxKeywordTaxHTField" ma:taxonomyFieldName="TaxKeyword" ma:displayName="Unternehmensstichwörter" ma:readOnly="false" ma:fieldId="{23f27201-bee3-471e-b2e7-b64fd8b7ca38}" ma:taxonomyMulti="true" ma:sspId="5eaacf49-5f5a-4151-9e0d-10e3b143533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1e48d4e6-843b-401a-a256-9eac65465f26}" ma:internalName="TaxCatchAll" ma:showField="CatchAllData" ma:web="09b921e8-1f97-4b7c-90de-10181b54d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e48d4e6-843b-401a-a256-9eac65465f26}" ma:internalName="TaxCatchAllLabel" ma:readOnly="true" ma:showField="CatchAllDataLabel" ma:web="09b921e8-1f97-4b7c-90de-10181b54d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Inhaltstyp"/>
        <xsd:element ref="dc:title" minOccurs="0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88C599A0D8204DBB48F661E549C471" ma:contentTypeVersion="14" ma:contentTypeDescription="Ein neues Dokument erstellen." ma:contentTypeScope="" ma:versionID="b7e5c6735b68583108705c7048c2d98e">
  <xsd:schema xmlns:xsd="http://www.w3.org/2001/XMLSchema" xmlns:xs="http://www.w3.org/2001/XMLSchema" xmlns:p="http://schemas.microsoft.com/office/2006/metadata/properties" xmlns:ns2="4fc1b54b-90a2-403f-937e-b7d8d8257571" xmlns:ns3="8fb0628f-5892-45bd-83ce-5ad0f6148a8b" targetNamespace="http://schemas.microsoft.com/office/2006/metadata/properties" ma:root="true" ma:fieldsID="1df3566875fa417170c670144fd28afa" ns2:_="" ns3:_="">
    <xsd:import namespace="4fc1b54b-90a2-403f-937e-b7d8d8257571"/>
    <xsd:import namespace="8fb0628f-5892-45bd-83ce-5ad0f6148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1b54b-90a2-403f-937e-b7d8d8257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12fda2b3-3183-4544-b3b9-ef523bb6e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0628f-5892-45bd-83ce-5ad0f6148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fb5cfa4-3e9e-43dd-929e-e1631d733ea0}" ma:internalName="TaxCatchAll" ma:showField="CatchAllData" ma:web="8fb0628f-5892-45bd-83ce-5ad0f6148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B108C4-F3D3-4901-86F3-0D60FC77DF6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6e4e9d19-6c0e-4acf-b601-db4c672b150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9b921e8-1f97-4b7c-90de-10181b54dc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F98496-034E-4989-A858-3C5C1D4BE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e9d19-6c0e-4acf-b601-db4c672b150c"/>
    <ds:schemaRef ds:uri="09b921e8-1f97-4b7c-90de-10181b54d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6972CC-1A84-45E1-93DA-CBE0AFC974E3}"/>
</file>

<file path=customXml/itemProps4.xml><?xml version="1.0" encoding="utf-8"?>
<ds:datastoreItem xmlns:ds="http://schemas.openxmlformats.org/officeDocument/2006/customXml" ds:itemID="{55CBDCE3-7490-4E13-81D7-5CE6108D7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Vorlage KSSG mit Musterseiten</Template>
  <TotalTime>0</TotalTime>
  <Words>768</Words>
  <Application>Microsoft Office PowerPoint</Application>
  <PresentationFormat>Bildschirmpräsentation (16:9)</PresentationFormat>
  <Paragraphs>242</Paragraphs>
  <Slides>19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Wingdings</vt:lpstr>
      <vt:lpstr>Wingdings 3</vt:lpstr>
      <vt:lpstr>Kantonsspital SG</vt:lpstr>
      <vt:lpstr>Standardhygienemassnahmen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Ihre Aufmerksamkeit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2023-06-06T09:50:20Z</dcterms:created>
  <dcterms:modified xsi:type="dcterms:W3CDTF">2023-06-06T11:47:51Z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0x010100B5202FA525403B428EFCF376CE92943F0100455F14E726F0CD4EB69F1A5D22C90839</vt:lpwstr>
  </property>
  <property fmtid="{D5CDD505-2E9C-101B-9397-08002B2CF9AE}" pid="4" name="_dlc_DocIdItemGuid">
    <vt:lpwstr>1d756515-4af0-4557-b143-c7c6c5ce87aa</vt:lpwstr>
  </property>
</Properties>
</file>